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B640D0D4-DB5A-4177-BF25-92BFA638D6A0}" type="datetimeFigureOut">
              <a:rPr lang="tr-TR" smtClean="0"/>
              <a:t>19.11.2024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F0D400-B441-4D64-94D2-548E1DCA6CA5}"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87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40D0D4-DB5A-4177-BF25-92BFA638D6A0}" type="datetimeFigureOut">
              <a:rPr lang="tr-TR" smtClean="0"/>
              <a:t>19.11.2024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F0D400-B441-4D64-94D2-548E1DCA6CA5}" type="slidenum">
              <a:rPr lang="tr-TR" smtClean="0"/>
              <a:t>‹#›</a:t>
            </a:fld>
            <a:endParaRPr lang="tr-TR"/>
          </a:p>
        </p:txBody>
      </p:sp>
    </p:spTree>
    <p:extLst>
      <p:ext uri="{BB962C8B-B14F-4D97-AF65-F5344CB8AC3E}">
        <p14:creationId xmlns:p14="http://schemas.microsoft.com/office/powerpoint/2010/main" val="133121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40D0D4-DB5A-4177-BF25-92BFA638D6A0}" type="datetimeFigureOut">
              <a:rPr lang="tr-TR" smtClean="0"/>
              <a:t>19.11.2024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F0D400-B441-4D64-94D2-548E1DCA6CA5}"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75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40D0D4-DB5A-4177-BF25-92BFA638D6A0}" type="datetimeFigureOut">
              <a:rPr lang="tr-TR" smtClean="0"/>
              <a:t>19.11.2024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F0D400-B441-4D64-94D2-548E1DCA6CA5}" type="slidenum">
              <a:rPr lang="tr-TR" smtClean="0"/>
              <a:t>‹#›</a:t>
            </a:fld>
            <a:endParaRPr lang="tr-TR"/>
          </a:p>
        </p:txBody>
      </p:sp>
    </p:spTree>
    <p:extLst>
      <p:ext uri="{BB962C8B-B14F-4D97-AF65-F5344CB8AC3E}">
        <p14:creationId xmlns:p14="http://schemas.microsoft.com/office/powerpoint/2010/main" val="212453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40D0D4-DB5A-4177-BF25-92BFA638D6A0}" type="datetimeFigureOut">
              <a:rPr lang="tr-TR" smtClean="0"/>
              <a:t>19.11.2024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F0D400-B441-4D64-94D2-548E1DCA6CA5}"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70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40D0D4-DB5A-4177-BF25-92BFA638D6A0}" type="datetimeFigureOut">
              <a:rPr lang="tr-TR" smtClean="0"/>
              <a:t>19.11.2024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F0D400-B441-4D64-94D2-548E1DCA6CA5}" type="slidenum">
              <a:rPr lang="tr-TR" smtClean="0"/>
              <a:t>‹#›</a:t>
            </a:fld>
            <a:endParaRPr lang="tr-TR"/>
          </a:p>
        </p:txBody>
      </p:sp>
    </p:spTree>
    <p:extLst>
      <p:ext uri="{BB962C8B-B14F-4D97-AF65-F5344CB8AC3E}">
        <p14:creationId xmlns:p14="http://schemas.microsoft.com/office/powerpoint/2010/main" val="239119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40D0D4-DB5A-4177-BF25-92BFA638D6A0}" type="datetimeFigureOut">
              <a:rPr lang="tr-TR" smtClean="0"/>
              <a:t>19.11.2024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EF0D400-B441-4D64-94D2-548E1DCA6CA5}" type="slidenum">
              <a:rPr lang="tr-TR" smtClean="0"/>
              <a:t>‹#›</a:t>
            </a:fld>
            <a:endParaRPr lang="tr-TR"/>
          </a:p>
        </p:txBody>
      </p:sp>
    </p:spTree>
    <p:extLst>
      <p:ext uri="{BB962C8B-B14F-4D97-AF65-F5344CB8AC3E}">
        <p14:creationId xmlns:p14="http://schemas.microsoft.com/office/powerpoint/2010/main" val="34788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40D0D4-DB5A-4177-BF25-92BFA638D6A0}" type="datetimeFigureOut">
              <a:rPr lang="tr-TR" smtClean="0"/>
              <a:t>19.11.2024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EF0D400-B441-4D64-94D2-548E1DCA6CA5}" type="slidenum">
              <a:rPr lang="tr-TR" smtClean="0"/>
              <a:t>‹#›</a:t>
            </a:fld>
            <a:endParaRPr lang="tr-TR"/>
          </a:p>
        </p:txBody>
      </p:sp>
    </p:spTree>
    <p:extLst>
      <p:ext uri="{BB962C8B-B14F-4D97-AF65-F5344CB8AC3E}">
        <p14:creationId xmlns:p14="http://schemas.microsoft.com/office/powerpoint/2010/main" val="415609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0D0D4-DB5A-4177-BF25-92BFA638D6A0}" type="datetimeFigureOut">
              <a:rPr lang="tr-TR" smtClean="0"/>
              <a:t>19.11.2024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EF0D400-B441-4D64-94D2-548E1DCA6CA5}" type="slidenum">
              <a:rPr lang="tr-TR" smtClean="0"/>
              <a:t>‹#›</a:t>
            </a:fld>
            <a:endParaRPr lang="tr-TR"/>
          </a:p>
        </p:txBody>
      </p:sp>
    </p:spTree>
    <p:extLst>
      <p:ext uri="{BB962C8B-B14F-4D97-AF65-F5344CB8AC3E}">
        <p14:creationId xmlns:p14="http://schemas.microsoft.com/office/powerpoint/2010/main" val="341914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40D0D4-DB5A-4177-BF25-92BFA638D6A0}" type="datetimeFigureOut">
              <a:rPr lang="tr-TR" smtClean="0"/>
              <a:t>19.11.2024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F0D400-B441-4D64-94D2-548E1DCA6CA5}" type="slidenum">
              <a:rPr lang="tr-TR" smtClean="0"/>
              <a:t>‹#›</a:t>
            </a:fld>
            <a:endParaRPr lang="tr-TR"/>
          </a:p>
        </p:txBody>
      </p:sp>
    </p:spTree>
    <p:extLst>
      <p:ext uri="{BB962C8B-B14F-4D97-AF65-F5344CB8AC3E}">
        <p14:creationId xmlns:p14="http://schemas.microsoft.com/office/powerpoint/2010/main" val="137956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40D0D4-DB5A-4177-BF25-92BFA638D6A0}" type="datetimeFigureOut">
              <a:rPr lang="tr-TR" smtClean="0"/>
              <a:t>19.11.2024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F0D400-B441-4D64-94D2-548E1DCA6CA5}"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40D0D4-DB5A-4177-BF25-92BFA638D6A0}" type="datetimeFigureOut">
              <a:rPr lang="tr-TR" smtClean="0"/>
              <a:t>19.11.2024</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EF0D400-B441-4D64-94D2-548E1DCA6CA5}"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9785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parlakbirgelecek.com/tr/kariyerler/seramik-cam-cini-tekniker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2F030-1E2E-6BCC-0FB5-C117D3AAA505}"/>
              </a:ext>
            </a:extLst>
          </p:cNvPr>
          <p:cNvSpPr>
            <a:spLocks noGrp="1"/>
          </p:cNvSpPr>
          <p:nvPr>
            <p:ph type="ctrTitle"/>
          </p:nvPr>
        </p:nvSpPr>
        <p:spPr>
          <a:xfrm>
            <a:off x="1524000" y="450574"/>
            <a:ext cx="9144000" cy="297571"/>
          </a:xfrm>
        </p:spPr>
        <p:txBody>
          <a:bodyPr>
            <a:normAutofit fontScale="90000"/>
          </a:bodyPr>
          <a:lstStyle/>
          <a:p>
            <a:pPr algn="l"/>
            <a:br>
              <a:rPr lang="tr-TR" dirty="0">
                <a:solidFill>
                  <a:srgbClr val="FF0000"/>
                </a:solidFill>
              </a:rPr>
            </a:br>
            <a:br>
              <a:rPr lang="tr-TR" dirty="0">
                <a:solidFill>
                  <a:srgbClr val="FF0000"/>
                </a:solidFill>
              </a:rPr>
            </a:br>
            <a:br>
              <a:rPr lang="tr-TR" dirty="0">
                <a:solidFill>
                  <a:srgbClr val="FF0000"/>
                </a:solidFill>
              </a:rPr>
            </a:br>
            <a:br>
              <a:rPr lang="tr-TR" dirty="0">
                <a:solidFill>
                  <a:srgbClr val="FF0000"/>
                </a:solidFill>
              </a:rPr>
            </a:br>
            <a:br>
              <a:rPr lang="tr-TR" dirty="0">
                <a:solidFill>
                  <a:srgbClr val="FF0000"/>
                </a:solidFill>
              </a:rPr>
            </a:br>
            <a:br>
              <a:rPr lang="tr-TR" dirty="0">
                <a:solidFill>
                  <a:srgbClr val="FF0000"/>
                </a:solidFill>
              </a:rPr>
            </a:br>
            <a:br>
              <a:rPr lang="tr-TR" dirty="0">
                <a:solidFill>
                  <a:srgbClr val="FF0000"/>
                </a:solidFill>
              </a:rPr>
            </a:br>
            <a:r>
              <a:rPr lang="tr-TR" b="1" dirty="0">
                <a:solidFill>
                  <a:schemeClr val="tx2">
                    <a:lumMod val="50000"/>
                  </a:schemeClr>
                </a:solidFill>
                <a:highlight>
                  <a:srgbClr val="00FFFF"/>
                </a:highlight>
              </a:rPr>
              <a:t>IĞDIR ÜNİVERSİTESİ</a:t>
            </a:r>
            <a:br>
              <a:rPr lang="tr-TR" b="1" dirty="0">
                <a:solidFill>
                  <a:schemeClr val="tx2">
                    <a:lumMod val="50000"/>
                  </a:schemeClr>
                </a:solidFill>
                <a:highlight>
                  <a:srgbClr val="00FFFF"/>
                </a:highlight>
              </a:rPr>
            </a:br>
            <a:r>
              <a:rPr lang="tr-TR" b="1" dirty="0">
                <a:solidFill>
                  <a:schemeClr val="tx2">
                    <a:lumMod val="50000"/>
                  </a:schemeClr>
                </a:solidFill>
                <a:highlight>
                  <a:srgbClr val="00FFFF"/>
                </a:highlight>
              </a:rPr>
              <a:t>TBMYO</a:t>
            </a:r>
            <a:br>
              <a:rPr lang="tr-TR" b="1" dirty="0">
                <a:solidFill>
                  <a:schemeClr val="tx2">
                    <a:lumMod val="50000"/>
                  </a:schemeClr>
                </a:solidFill>
                <a:highlight>
                  <a:srgbClr val="00FFFF"/>
                </a:highlight>
              </a:rPr>
            </a:br>
            <a:r>
              <a:rPr lang="tr-TR" b="1" dirty="0">
                <a:solidFill>
                  <a:schemeClr val="tx2">
                    <a:lumMod val="50000"/>
                  </a:schemeClr>
                </a:solidFill>
                <a:highlight>
                  <a:srgbClr val="00FFFF"/>
                </a:highlight>
              </a:rPr>
              <a:t>EL SANATLARI BÖLÜMÜ</a:t>
            </a:r>
            <a:br>
              <a:rPr lang="tr-TR" b="1" dirty="0">
                <a:solidFill>
                  <a:schemeClr val="tx2">
                    <a:lumMod val="50000"/>
                  </a:schemeClr>
                </a:solidFill>
                <a:highlight>
                  <a:srgbClr val="00FFFF"/>
                </a:highlight>
              </a:rPr>
            </a:br>
            <a:endParaRPr lang="tr-TR" b="1" dirty="0">
              <a:solidFill>
                <a:schemeClr val="tx2">
                  <a:lumMod val="50000"/>
                </a:schemeClr>
              </a:solidFill>
              <a:highlight>
                <a:srgbClr val="00FFFF"/>
              </a:highlight>
            </a:endParaRPr>
          </a:p>
        </p:txBody>
      </p:sp>
      <p:pic>
        <p:nvPicPr>
          <p:cNvPr id="5" name="Resim 4">
            <a:extLst>
              <a:ext uri="{FF2B5EF4-FFF2-40B4-BE49-F238E27FC236}">
                <a16:creationId xmlns:a16="http://schemas.microsoft.com/office/drawing/2014/main" id="{2E7CC0FE-E761-A4E7-CF71-E575ED8AF407}"/>
              </a:ext>
            </a:extLst>
          </p:cNvPr>
          <p:cNvPicPr>
            <a:picLocks noChangeAspect="1"/>
          </p:cNvPicPr>
          <p:nvPr/>
        </p:nvPicPr>
        <p:blipFill rotWithShape="1">
          <a:blip r:embed="rId2">
            <a:extLst>
              <a:ext uri="{28A0092B-C50C-407E-A947-70E740481C1C}">
                <a14:useLocalDpi xmlns:a14="http://schemas.microsoft.com/office/drawing/2010/main" val="0"/>
              </a:ext>
            </a:extLst>
          </a:blip>
          <a:srcRect t="11470"/>
          <a:stretch/>
        </p:blipFill>
        <p:spPr>
          <a:xfrm>
            <a:off x="3505199" y="4499088"/>
            <a:ext cx="2022764" cy="2387687"/>
          </a:xfrm>
          <a:prstGeom prst="rect">
            <a:avLst/>
          </a:prstGeom>
        </p:spPr>
      </p:pic>
      <p:pic>
        <p:nvPicPr>
          <p:cNvPr id="7" name="Resim 6">
            <a:extLst>
              <a:ext uri="{FF2B5EF4-FFF2-40B4-BE49-F238E27FC236}">
                <a16:creationId xmlns:a16="http://schemas.microsoft.com/office/drawing/2014/main" id="{A29DC70F-AC00-80E5-488C-A59E046F5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922" y="4508345"/>
            <a:ext cx="2286387" cy="2394527"/>
          </a:xfrm>
          <a:prstGeom prst="rect">
            <a:avLst/>
          </a:prstGeom>
        </p:spPr>
      </p:pic>
      <p:pic>
        <p:nvPicPr>
          <p:cNvPr id="12" name="Resim 11">
            <a:extLst>
              <a:ext uri="{FF2B5EF4-FFF2-40B4-BE49-F238E27FC236}">
                <a16:creationId xmlns:a16="http://schemas.microsoft.com/office/drawing/2014/main" id="{15D90B07-5EA5-A392-48DE-33FA17B4D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95" y="4524444"/>
            <a:ext cx="2497904" cy="2362331"/>
          </a:xfrm>
          <a:prstGeom prst="rect">
            <a:avLst/>
          </a:prstGeom>
        </p:spPr>
      </p:pic>
      <p:sp>
        <p:nvSpPr>
          <p:cNvPr id="16" name="Metin kutusu 15">
            <a:extLst>
              <a:ext uri="{FF2B5EF4-FFF2-40B4-BE49-F238E27FC236}">
                <a16:creationId xmlns:a16="http://schemas.microsoft.com/office/drawing/2014/main" id="{D68F73C8-0016-8E4B-DDF3-C94BC449772F}"/>
              </a:ext>
            </a:extLst>
          </p:cNvPr>
          <p:cNvSpPr txBox="1"/>
          <p:nvPr/>
        </p:nvSpPr>
        <p:spPr>
          <a:xfrm>
            <a:off x="1524000" y="3087756"/>
            <a:ext cx="7575789" cy="1200329"/>
          </a:xfrm>
          <a:prstGeom prst="rect">
            <a:avLst/>
          </a:prstGeom>
          <a:noFill/>
        </p:spPr>
        <p:txBody>
          <a:bodyPr wrap="square">
            <a:spAutoFit/>
          </a:bodyPr>
          <a:lstStyle/>
          <a:p>
            <a:r>
              <a:rPr lang="tr-TR" sz="2400" b="1" i="1" u="sng" dirty="0">
                <a:highlight>
                  <a:srgbClr val="0000FF"/>
                </a:highlight>
              </a:rPr>
              <a:t>PROGRAMLAR</a:t>
            </a:r>
          </a:p>
          <a:p>
            <a:r>
              <a:rPr lang="tr-TR" sz="2400" b="1" dirty="0">
                <a:highlight>
                  <a:srgbClr val="0000FF"/>
                </a:highlight>
              </a:rPr>
              <a:t>GELENEKSEL EL SANATLARI</a:t>
            </a:r>
          </a:p>
          <a:p>
            <a:r>
              <a:rPr lang="tr-TR" sz="2400" b="1" dirty="0">
                <a:highlight>
                  <a:srgbClr val="0000FF"/>
                </a:highlight>
              </a:rPr>
              <a:t>SERAMİK VE CAM TASARIMI</a:t>
            </a:r>
          </a:p>
        </p:txBody>
      </p:sp>
      <p:pic>
        <p:nvPicPr>
          <p:cNvPr id="4" name="Resim 3">
            <a:extLst>
              <a:ext uri="{FF2B5EF4-FFF2-40B4-BE49-F238E27FC236}">
                <a16:creationId xmlns:a16="http://schemas.microsoft.com/office/drawing/2014/main" id="{6A724FDC-F36B-ADE1-AAEA-FB467D2200D8}"/>
              </a:ext>
            </a:extLst>
          </p:cNvPr>
          <p:cNvPicPr>
            <a:picLocks noChangeAspect="1"/>
          </p:cNvPicPr>
          <p:nvPr/>
        </p:nvPicPr>
        <p:blipFill>
          <a:blip r:embed="rId5">
            <a:extLst>
              <a:ext uri="{28A0092B-C50C-407E-A947-70E740481C1C}">
                <a14:useLocalDpi xmlns:a14="http://schemas.microsoft.com/office/drawing/2010/main" val="0"/>
              </a:ext>
            </a:extLst>
          </a:blip>
          <a:srcRect t="7921" r="4762" b="43939"/>
          <a:stretch/>
        </p:blipFill>
        <p:spPr>
          <a:xfrm>
            <a:off x="5527963" y="4472779"/>
            <a:ext cx="2128959" cy="2387686"/>
          </a:xfrm>
          <a:prstGeom prst="rect">
            <a:avLst/>
          </a:prstGeom>
        </p:spPr>
      </p:pic>
    </p:spTree>
    <p:extLst>
      <p:ext uri="{BB962C8B-B14F-4D97-AF65-F5344CB8AC3E}">
        <p14:creationId xmlns:p14="http://schemas.microsoft.com/office/powerpoint/2010/main" val="352321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04B282D-98AE-2956-F20F-E3939747613E}"/>
              </a:ext>
            </a:extLst>
          </p:cNvPr>
          <p:cNvSpPr txBox="1"/>
          <p:nvPr/>
        </p:nvSpPr>
        <p:spPr>
          <a:xfrm>
            <a:off x="291549" y="477078"/>
            <a:ext cx="11582400" cy="5536387"/>
          </a:xfrm>
          <a:prstGeom prst="rect">
            <a:avLst/>
          </a:prstGeom>
          <a:noFill/>
        </p:spPr>
        <p:txBody>
          <a:bodyPr wrap="square">
            <a:spAutoFit/>
          </a:bodyPr>
          <a:lstStyle/>
          <a:p>
            <a:pPr indent="450215" algn="just">
              <a:lnSpc>
                <a:spcPct val="150000"/>
              </a:lnSpc>
              <a:spcBef>
                <a:spcPts val="1200"/>
              </a:spcBef>
              <a:spcAft>
                <a:spcPts val="1200"/>
              </a:spcAft>
            </a:pPr>
            <a:r>
              <a:rPr lang="tr-TR" dirty="0"/>
              <a:t>GELENEKSEL EL SANATLARI </a:t>
            </a:r>
          </a:p>
          <a:p>
            <a:pPr indent="450215" algn="just">
              <a:lnSpc>
                <a:spcPct val="150000"/>
              </a:lnSpc>
              <a:spcBef>
                <a:spcPts val="1200"/>
              </a:spcBef>
              <a:spcAft>
                <a:spcPts val="1200"/>
              </a:spcAft>
            </a:pPr>
            <a:r>
              <a:rPr lang="tr-TR" dirty="0">
                <a:effectLst/>
                <a:ea typeface="Times New Roman" panose="02020603050405020304" pitchFamily="18" charset="0"/>
              </a:rPr>
              <a:t>El sanatları Bölümü altında faaliyet gösteren Geleneksel El Sanatları Programı öğrencilerimize bu dalda gelişen yeni teknolojilerle birlikte uygun metot ve teknikleri öğretmeyi, sezgi gücü ve empati kazandırmayı hedeflemektedir.</a:t>
            </a:r>
          </a:p>
          <a:p>
            <a:pPr indent="450215" algn="just">
              <a:lnSpc>
                <a:spcPct val="150000"/>
              </a:lnSpc>
              <a:spcBef>
                <a:spcPts val="1200"/>
              </a:spcBef>
              <a:spcAft>
                <a:spcPts val="1200"/>
              </a:spcAft>
            </a:pPr>
            <a:r>
              <a:rPr lang="tr-TR" dirty="0">
                <a:effectLst/>
                <a:ea typeface="Times New Roman" panose="02020603050405020304" pitchFamily="18" charset="0"/>
              </a:rPr>
              <a:t>Iğdır Üniversitesi Teknik Bilimler MYO bünyesinde, Geleneksel Türk El Sanatları Programı mezunları; halı ve kilim dokumacılığı, ebru, kumaş tasarımı, çinicilik, seramik-çömlek yapımcılığı, işlemecilik, tezhip ve minyatür tasarımları, deri işçiliği, çini tasarımı ve üretimi, dekoratif süs eşyası yapımı, vitray, keçe yapımcılığı, vb. el sanatlarımızın pek çok alanında derslerin eğitimini alacaklardır. Böylelikle Geleneksel El Sanatları Programını bitirenlere </a:t>
            </a:r>
            <a:r>
              <a:rPr lang="tr-TR" u="sng" dirty="0">
                <a:effectLst/>
                <a:ea typeface="Times New Roman" panose="02020603050405020304" pitchFamily="18" charset="0"/>
              </a:rPr>
              <a:t>“El Sanatları Teknikeri” unvanı </a:t>
            </a:r>
            <a:r>
              <a:rPr lang="tr-TR" dirty="0">
                <a:effectLst/>
                <a:ea typeface="Times New Roman" panose="02020603050405020304" pitchFamily="18" charset="0"/>
              </a:rPr>
              <a:t>verilir. El sanatları teknikeri dekoratif ürünler, deri işleme, kitap sanatları, süsleme sanatları, çini ve vitray, el örgüleri, kirkitli dokuma gibi alanlarda örneği az bulunur kültür zenginliklerimizi modern yöntemlerle geliştirerek ülke ekonomisine ve kültürüne katkı getirici çalışmaları yürütürler.</a:t>
            </a:r>
          </a:p>
          <a:p>
            <a:pPr indent="450215" algn="just">
              <a:lnSpc>
                <a:spcPct val="150000"/>
              </a:lnSpc>
              <a:spcBef>
                <a:spcPts val="1200"/>
              </a:spcBef>
              <a:spcAft>
                <a:spcPts val="1200"/>
              </a:spcAft>
            </a:pPr>
            <a:endParaRPr lang="tr-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918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187605B-11F9-2F02-275A-6B90E398E5D9}"/>
              </a:ext>
            </a:extLst>
          </p:cNvPr>
          <p:cNvSpPr txBox="1"/>
          <p:nvPr/>
        </p:nvSpPr>
        <p:spPr>
          <a:xfrm>
            <a:off x="371060" y="202455"/>
            <a:ext cx="11648662" cy="5844164"/>
          </a:xfrm>
          <a:prstGeom prst="rect">
            <a:avLst/>
          </a:prstGeom>
          <a:noFill/>
        </p:spPr>
        <p:txBody>
          <a:bodyPr wrap="square">
            <a:spAutoFit/>
          </a:bodyPr>
          <a:lstStyle/>
          <a:p>
            <a:pPr indent="450215" algn="just">
              <a:lnSpc>
                <a:spcPct val="150000"/>
              </a:lnSpc>
              <a:spcBef>
                <a:spcPts val="1200"/>
              </a:spcBef>
              <a:spcAft>
                <a:spcPts val="1200"/>
              </a:spcAft>
            </a:pPr>
            <a:r>
              <a:rPr lang="tr-TR" dirty="0">
                <a:solidFill>
                  <a:srgbClr val="333333"/>
                </a:solidFill>
                <a:effectLst/>
                <a:ea typeface="Times New Roman" panose="02020603050405020304" pitchFamily="18" charset="0"/>
              </a:rPr>
              <a:t>Geleneksel El Sanatları bölümünden mezun olacak öğrenciler için çalışma alanları;</a:t>
            </a:r>
            <a:endParaRPr lang="tr-TR" dirty="0">
              <a:effectLst/>
              <a:ea typeface="Times New Roman" panose="02020603050405020304" pitchFamily="18" charset="0"/>
            </a:endParaRPr>
          </a:p>
          <a:p>
            <a:pPr marL="342900" lvl="0" indent="-342900" algn="just">
              <a:lnSpc>
                <a:spcPct val="150000"/>
              </a:lnSpc>
              <a:spcBef>
                <a:spcPts val="1200"/>
              </a:spcBef>
              <a:spcAft>
                <a:spcPts val="1200"/>
              </a:spcAft>
              <a:buSzPts val="1000"/>
              <a:buFont typeface="Symbol" panose="05050102010706020507" pitchFamily="18" charset="2"/>
              <a:buChar char=""/>
              <a:tabLst>
                <a:tab pos="457200" algn="l"/>
              </a:tabLst>
            </a:pPr>
            <a:r>
              <a:rPr lang="tr-TR" dirty="0">
                <a:solidFill>
                  <a:srgbClr val="333333"/>
                </a:solidFill>
                <a:effectLst/>
                <a:ea typeface="Times New Roman" panose="02020603050405020304" pitchFamily="18" charset="0"/>
              </a:rPr>
              <a:t>Özel Şirket Atölyeleri, Kültür ve Turizm Bakanlığı, Sanat Danışmanlık Şirketleri, Kendi Atölyeleri, Üniversiteler, Eğitmen, sanat danışmanı, serbest çalışan sanatçı, akademisyen gibi unvanlara sahip olabilirler. İstenilen gerekli belgeleri karşılamaları takdirde üniversitelerde eğitmenlik yapabilirler.</a:t>
            </a:r>
          </a:p>
          <a:p>
            <a:pPr indent="449580" algn="just">
              <a:lnSpc>
                <a:spcPct val="150000"/>
              </a:lnSpc>
            </a:pPr>
            <a:r>
              <a:rPr lang="tr-TR" dirty="0">
                <a:effectLst/>
                <a:ea typeface="Times New Roman" panose="02020603050405020304" pitchFamily="18" charset="0"/>
              </a:rPr>
              <a:t>Geleneksel El Sanatları öğrencileri DGS ile;</a:t>
            </a:r>
          </a:p>
          <a:p>
            <a:pPr indent="450215" algn="just">
              <a:lnSpc>
                <a:spcPct val="150000"/>
              </a:lnSpc>
              <a:spcBef>
                <a:spcPts val="1200"/>
              </a:spcBef>
              <a:spcAft>
                <a:spcPts val="1200"/>
              </a:spcAft>
            </a:pPr>
            <a:r>
              <a:rPr lang="tr-TR" dirty="0">
                <a:effectLst/>
                <a:ea typeface="Times New Roman" panose="02020603050405020304" pitchFamily="18" charset="0"/>
              </a:rPr>
              <a:t>  Tezhip, Geleneksel Türk Sanatları, El Sanatları, Halı Kilim ve Eski Kumaş Desenleri, Halı Kilim ve Eski Türk Kumaşları,</a:t>
            </a:r>
          </a:p>
          <a:p>
            <a:pPr algn="just">
              <a:lnSpc>
                <a:spcPct val="150000"/>
              </a:lnSpc>
            </a:pPr>
            <a:r>
              <a:rPr lang="tr-TR" dirty="0">
                <a:effectLst/>
                <a:ea typeface="Times New Roman" panose="02020603050405020304" pitchFamily="18" charset="0"/>
              </a:rPr>
              <a:t>Mezun olduktan sonra geçiş yapabileceği bölümlerdir.</a:t>
            </a:r>
          </a:p>
          <a:p>
            <a:pPr algn="just">
              <a:lnSpc>
                <a:spcPct val="150000"/>
              </a:lnSpc>
            </a:pPr>
            <a:endParaRPr lang="tr-TR" dirty="0">
              <a:effectLst/>
              <a:ea typeface="Times New Roman" panose="02020603050405020304" pitchFamily="18" charset="0"/>
            </a:endParaRPr>
          </a:p>
          <a:p>
            <a:pPr algn="just">
              <a:lnSpc>
                <a:spcPct val="150000"/>
              </a:lnSpc>
            </a:pPr>
            <a:r>
              <a:rPr lang="tr-TR" dirty="0">
                <a:solidFill>
                  <a:srgbClr val="000000"/>
                </a:solidFill>
              </a:rPr>
              <a:t>Üniversitemizin, </a:t>
            </a:r>
            <a:r>
              <a:rPr lang="tr-TR" i="0" dirty="0">
                <a:solidFill>
                  <a:srgbClr val="000000"/>
                </a:solidFill>
                <a:effectLst/>
              </a:rPr>
              <a:t>Geleneksel El Sanatları P</a:t>
            </a:r>
            <a:r>
              <a:rPr lang="tr-TR" dirty="0">
                <a:solidFill>
                  <a:srgbClr val="000000"/>
                </a:solidFill>
              </a:rPr>
              <a:t>rogramı</a:t>
            </a:r>
            <a:r>
              <a:rPr lang="tr-TR" i="0" dirty="0">
                <a:solidFill>
                  <a:srgbClr val="000000"/>
                </a:solidFill>
                <a:effectLst/>
              </a:rPr>
              <a:t> Taban Puanları </a:t>
            </a:r>
            <a:r>
              <a:rPr lang="tr-TR" b="0" i="0" dirty="0">
                <a:solidFill>
                  <a:srgbClr val="000000"/>
                </a:solidFill>
                <a:effectLst/>
              </a:rPr>
              <a:t>TYT</a:t>
            </a:r>
            <a:r>
              <a:rPr lang="tr-TR" b="0" i="0" dirty="0">
                <a:solidFill>
                  <a:srgbClr val="000000"/>
                </a:solidFill>
              </a:rPr>
              <a:t>,</a:t>
            </a:r>
            <a:r>
              <a:rPr lang="tr-TR" b="0" i="0" dirty="0">
                <a:solidFill>
                  <a:srgbClr val="000000"/>
                </a:solidFill>
                <a:effectLst/>
              </a:rPr>
              <a:t> 194,11260 </a:t>
            </a:r>
            <a:r>
              <a:rPr lang="tr-TR" b="0" i="0" dirty="0" err="1">
                <a:solidFill>
                  <a:srgbClr val="000000"/>
                </a:solidFill>
                <a:effectLst/>
              </a:rPr>
              <a:t>dır</a:t>
            </a:r>
            <a:r>
              <a:rPr lang="tr-TR" b="0" i="0" dirty="0">
                <a:solidFill>
                  <a:srgbClr val="000000"/>
                </a:solidFill>
                <a:effectLst/>
              </a:rPr>
              <a:t>.</a:t>
            </a:r>
            <a:endParaRPr lang="tr-TR" dirty="0">
              <a:effectLst/>
              <a:ea typeface="Times New Roman" panose="02020603050405020304" pitchFamily="18" charset="0"/>
            </a:endParaRPr>
          </a:p>
          <a:p>
            <a:pPr marL="342900" lvl="0" indent="-342900" algn="just">
              <a:lnSpc>
                <a:spcPct val="150000"/>
              </a:lnSpc>
              <a:spcBef>
                <a:spcPts val="1200"/>
              </a:spcBef>
              <a:spcAft>
                <a:spcPts val="1200"/>
              </a:spcAft>
              <a:buSzPts val="1000"/>
              <a:buFont typeface="Symbol" panose="05050102010706020507" pitchFamily="18" charset="2"/>
              <a:buChar char=""/>
              <a:tabLst>
                <a:tab pos="457200" algn="l"/>
              </a:tabLst>
            </a:pPr>
            <a:endParaRPr lang="tr-TR" dirty="0">
              <a:solidFill>
                <a:srgbClr val="333333"/>
              </a:solidFill>
              <a:effectLst/>
              <a:ea typeface="Times New Roman" panose="02020603050405020304" pitchFamily="18" charset="0"/>
            </a:endParaRPr>
          </a:p>
          <a:p>
            <a:pPr indent="450215" algn="just">
              <a:lnSpc>
                <a:spcPct val="150000"/>
              </a:lnSpc>
              <a:spcBef>
                <a:spcPts val="1200"/>
              </a:spcBef>
              <a:spcAft>
                <a:spcPts val="1200"/>
              </a:spcAft>
            </a:pPr>
            <a:endParaRPr lang="tr-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053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20C84A8-58FA-AD7E-BF9A-6624207CAD5A}"/>
              </a:ext>
            </a:extLst>
          </p:cNvPr>
          <p:cNvSpPr txBox="1"/>
          <p:nvPr/>
        </p:nvSpPr>
        <p:spPr>
          <a:xfrm>
            <a:off x="119269" y="-92766"/>
            <a:ext cx="12072731" cy="9178218"/>
          </a:xfrm>
          <a:prstGeom prst="rect">
            <a:avLst/>
          </a:prstGeom>
          <a:noFill/>
        </p:spPr>
        <p:txBody>
          <a:bodyPr wrap="square">
            <a:spAutoFit/>
          </a:bodyPr>
          <a:lstStyle/>
          <a:p>
            <a:pPr indent="449580" algn="just">
              <a:lnSpc>
                <a:spcPct val="150000"/>
              </a:lnSpc>
              <a:spcBef>
                <a:spcPts val="1200"/>
              </a:spcBef>
              <a:spcAft>
                <a:spcPts val="1200"/>
              </a:spcAft>
            </a:pPr>
            <a:r>
              <a:rPr lang="tr-TR" dirty="0"/>
              <a:t>SERAMİK VE CAM TASARIMI</a:t>
            </a:r>
            <a:endParaRPr lang="tr-TR" dirty="0">
              <a:effectLst/>
              <a:ea typeface="Times New Roman" panose="02020603050405020304" pitchFamily="18" charset="0"/>
            </a:endParaRPr>
          </a:p>
          <a:p>
            <a:pPr indent="449580" algn="just">
              <a:lnSpc>
                <a:spcPct val="150000"/>
              </a:lnSpc>
              <a:spcBef>
                <a:spcPts val="1200"/>
              </a:spcBef>
              <a:spcAft>
                <a:spcPts val="1200"/>
              </a:spcAft>
            </a:pPr>
            <a:r>
              <a:rPr lang="tr-TR" dirty="0">
                <a:effectLst/>
                <a:ea typeface="Times New Roman" panose="02020603050405020304" pitchFamily="18" charset="0"/>
              </a:rPr>
              <a:t>El sanatları Bölümü altında faaliyet gösteren Seramik ve Cam Tasarımı Programı öğrencilerimize bu dalda gelişen yeni teknolojilerle birlikte uygun metot ve teknikleri öğretmeyi, sezgi gücü ve empati kazandırmayı hedeflemektedir.</a:t>
            </a:r>
          </a:p>
          <a:p>
            <a:pPr indent="449580" algn="just">
              <a:lnSpc>
                <a:spcPct val="150000"/>
              </a:lnSpc>
              <a:spcBef>
                <a:spcPts val="1200"/>
              </a:spcBef>
              <a:spcAft>
                <a:spcPts val="750"/>
              </a:spcAft>
            </a:pPr>
            <a:r>
              <a:rPr lang="tr-TR" dirty="0">
                <a:solidFill>
                  <a:srgbClr val="000000"/>
                </a:solidFill>
                <a:effectLst/>
                <a:ea typeface="Times New Roman" panose="02020603050405020304" pitchFamily="18" charset="0"/>
              </a:rPr>
              <a:t>Sanat ve Tasarım alanı, toplumsal yaşamın temelini oluşturan kültür ve tarihsel sürecin bir ürünüdür. Seramik, cam ve çinicilik de bu alanın içindedir. Dekoratif ya da işlevsel olarak kullanılan çini-seramikler ve cam geleneksel sanatlarımız arasında önemli bir yere sahiptir.</a:t>
            </a:r>
            <a:r>
              <a:rPr lang="tr-TR" dirty="0">
                <a:solidFill>
                  <a:srgbClr val="617685"/>
                </a:solidFill>
                <a:effectLst/>
                <a:ea typeface="Times New Roman" panose="02020603050405020304" pitchFamily="18" charset="0"/>
              </a:rPr>
              <a:t> </a:t>
            </a:r>
            <a:r>
              <a:rPr lang="tr-TR" dirty="0">
                <a:solidFill>
                  <a:srgbClr val="000000"/>
                </a:solidFill>
                <a:effectLst/>
                <a:ea typeface="Times New Roman" panose="02020603050405020304" pitchFamily="18" charset="0"/>
              </a:rPr>
              <a:t>Günümüzde insanlar yaşadıkları mekânlarda estetik, fonksiyonellik ve teknolojiyi bir arada kullanarak kendi kültür ve geleneklerine ait özgün tasarımları geliştirmekte ve kullanmaktadır. Değişen tüketici ihtiyaç ve gereksinimleri; seramik, cam ve çinicilik alanlarında faaliyet gösteren sektörde yer edinmek isteyen işletmelerin üretim sistemlerinde “alternatif sanat ve tasarım” ürünlerinin üretimini artırmayı gerekli kılmaktadır. </a:t>
            </a:r>
          </a:p>
          <a:p>
            <a:pPr indent="449580" algn="just">
              <a:lnSpc>
                <a:spcPct val="150000"/>
              </a:lnSpc>
              <a:spcBef>
                <a:spcPts val="1200"/>
              </a:spcBef>
              <a:spcAft>
                <a:spcPts val="750"/>
              </a:spcAft>
            </a:pPr>
            <a:r>
              <a:rPr lang="tr-TR" dirty="0">
                <a:effectLst/>
                <a:ea typeface="Times New Roman" panose="02020603050405020304" pitchFamily="18" charset="0"/>
              </a:rPr>
              <a:t>Bu bölümden mezun olan </a:t>
            </a:r>
            <a:r>
              <a:rPr lang="tr-TR" u="sng" strike="noStrike" dirty="0">
                <a:effectLst/>
                <a:ea typeface="Times New Roman" panose="02020603050405020304" pitchFamily="18" charset="0"/>
                <a:hlinkClick r:id="rId2">
                  <a:extLst>
                    <a:ext uri="{A12FA001-AC4F-418D-AE19-62706E023703}">
                      <ahyp:hlinkClr xmlns:ahyp="http://schemas.microsoft.com/office/drawing/2018/hyperlinkcolor" val="tx"/>
                    </a:ext>
                  </a:extLst>
                </a:hlinkClick>
              </a:rPr>
              <a:t>Seramik, Cam ve Çini Teknikeri</a:t>
            </a:r>
            <a:r>
              <a:rPr lang="tr-TR" u="sng" dirty="0">
                <a:effectLst/>
                <a:ea typeface="Times New Roman" panose="02020603050405020304" pitchFamily="18" charset="0"/>
              </a:rPr>
              <a:t> </a:t>
            </a:r>
            <a:r>
              <a:rPr lang="tr-TR" dirty="0">
                <a:effectLst/>
                <a:ea typeface="Times New Roman" panose="02020603050405020304" pitchFamily="18" charset="0"/>
              </a:rPr>
              <a:t>unvanı alırlar. Program mezunlarının istihdam alanları; seramik-cam-çini fabrikaları, seramik-cam-çini atölyeleridir. Mezunlar kamu ve özel sektörde istihdam edilebildikleri gibi kendi iş yerlerini de açabilirler</a:t>
            </a:r>
            <a:r>
              <a:rPr lang="tr-TR" dirty="0">
                <a:solidFill>
                  <a:srgbClr val="000000"/>
                </a:solidFill>
                <a:ea typeface="Times New Roman" panose="02020603050405020304" pitchFamily="18" charset="0"/>
              </a:rPr>
              <a:t>.</a:t>
            </a:r>
          </a:p>
          <a:p>
            <a:pPr indent="449580" algn="just">
              <a:lnSpc>
                <a:spcPct val="150000"/>
              </a:lnSpc>
              <a:spcBef>
                <a:spcPts val="1200"/>
              </a:spcBef>
              <a:spcAft>
                <a:spcPts val="750"/>
              </a:spcAft>
            </a:pPr>
            <a:r>
              <a:rPr lang="tr-TR" dirty="0">
                <a:solidFill>
                  <a:srgbClr val="000000"/>
                </a:solidFill>
              </a:rPr>
              <a:t>Üniversitemizin, Seramik Ve Cam Tasarımı Programı </a:t>
            </a:r>
            <a:r>
              <a:rPr lang="tr-TR" i="0" dirty="0">
                <a:solidFill>
                  <a:srgbClr val="000000"/>
                </a:solidFill>
                <a:effectLst/>
              </a:rPr>
              <a:t>Taban Puanları </a:t>
            </a:r>
            <a:r>
              <a:rPr lang="tr-TR" b="0" i="0" dirty="0">
                <a:solidFill>
                  <a:srgbClr val="000000"/>
                </a:solidFill>
                <a:effectLst/>
              </a:rPr>
              <a:t>TYT</a:t>
            </a:r>
            <a:r>
              <a:rPr lang="tr-TR" b="0" i="0" dirty="0">
                <a:solidFill>
                  <a:srgbClr val="000000"/>
                </a:solidFill>
              </a:rPr>
              <a:t>,</a:t>
            </a:r>
            <a:r>
              <a:rPr lang="tr-TR" b="0" i="0" dirty="0">
                <a:solidFill>
                  <a:srgbClr val="000000"/>
                </a:solidFill>
                <a:effectLst/>
              </a:rPr>
              <a:t> </a:t>
            </a:r>
            <a:r>
              <a:rPr lang="tr-TR" b="0" i="0" dirty="0">
                <a:solidFill>
                  <a:srgbClr val="202124"/>
                </a:solidFill>
                <a:effectLst/>
                <a:latin typeface="arial" panose="020B0604020202020204" pitchFamily="34" charset="0"/>
              </a:rPr>
              <a:t>199,26892 </a:t>
            </a:r>
            <a:r>
              <a:rPr lang="tr-TR" b="0" i="0" dirty="0" err="1">
                <a:solidFill>
                  <a:srgbClr val="202124"/>
                </a:solidFill>
                <a:effectLst/>
                <a:latin typeface="arial" panose="020B0604020202020204" pitchFamily="34" charset="0"/>
              </a:rPr>
              <a:t>dir</a:t>
            </a:r>
            <a:r>
              <a:rPr lang="tr-TR" b="0" i="0" dirty="0">
                <a:solidFill>
                  <a:srgbClr val="202124"/>
                </a:solidFill>
                <a:effectLst/>
                <a:latin typeface="arial" panose="020B0604020202020204" pitchFamily="34" charset="0"/>
              </a:rPr>
              <a:t>.</a:t>
            </a:r>
            <a:endParaRPr lang="tr-TR" dirty="0">
              <a:effectLst/>
              <a:ea typeface="Times New Roman" panose="02020603050405020304" pitchFamily="18" charset="0"/>
            </a:endParaRPr>
          </a:p>
          <a:p>
            <a:pPr indent="449580" algn="just">
              <a:lnSpc>
                <a:spcPct val="150000"/>
              </a:lnSpc>
              <a:spcBef>
                <a:spcPts val="1200"/>
              </a:spcBef>
              <a:spcAft>
                <a:spcPts val="750"/>
              </a:spcAft>
            </a:pPr>
            <a:endParaRPr lang="tr-TR" dirty="0">
              <a:solidFill>
                <a:srgbClr val="000000"/>
              </a:solidFill>
              <a:ea typeface="Times New Roman" panose="02020603050405020304" pitchFamily="18" charset="0"/>
            </a:endParaRPr>
          </a:p>
          <a:p>
            <a:pPr indent="449580" algn="just">
              <a:lnSpc>
                <a:spcPct val="150000"/>
              </a:lnSpc>
              <a:spcBef>
                <a:spcPts val="1200"/>
              </a:spcBef>
              <a:spcAft>
                <a:spcPts val="750"/>
              </a:spcAft>
            </a:pPr>
            <a:endParaRPr lang="tr-TR" dirty="0">
              <a:solidFill>
                <a:srgbClr val="000000"/>
              </a:solidFill>
              <a:ea typeface="Times New Roman" panose="02020603050405020304" pitchFamily="18" charset="0"/>
            </a:endParaRPr>
          </a:p>
          <a:p>
            <a:pPr indent="449580" algn="just">
              <a:lnSpc>
                <a:spcPct val="150000"/>
              </a:lnSpc>
              <a:spcBef>
                <a:spcPts val="1200"/>
              </a:spcBef>
              <a:spcAft>
                <a:spcPts val="750"/>
              </a:spcAft>
            </a:pPr>
            <a:endParaRPr lang="tr-TR" sz="1600" dirty="0">
              <a:solidFill>
                <a:srgbClr val="000000"/>
              </a:solidFill>
              <a:ea typeface="Times New Roman" panose="02020603050405020304" pitchFamily="18" charset="0"/>
            </a:endParaRPr>
          </a:p>
          <a:p>
            <a:pPr indent="449580" algn="just">
              <a:lnSpc>
                <a:spcPct val="150000"/>
              </a:lnSpc>
              <a:spcBef>
                <a:spcPts val="1200"/>
              </a:spcBef>
              <a:spcAft>
                <a:spcPts val="750"/>
              </a:spcAft>
            </a:pPr>
            <a:endParaRPr lang="tr-TR" sz="1600" dirty="0">
              <a:effectLst/>
              <a:ea typeface="Times New Roman" panose="02020603050405020304" pitchFamily="18" charset="0"/>
            </a:endParaRPr>
          </a:p>
        </p:txBody>
      </p:sp>
    </p:spTree>
    <p:extLst>
      <p:ext uri="{BB962C8B-B14F-4D97-AF65-F5344CB8AC3E}">
        <p14:creationId xmlns:p14="http://schemas.microsoft.com/office/powerpoint/2010/main" val="18575345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66</TotalTime>
  <Words>469</Words>
  <Application>Microsoft Office PowerPoint</Application>
  <PresentationFormat>Geniş ekran</PresentationFormat>
  <Paragraphs>21</Paragraphs>
  <Slides>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vt:i4>
      </vt:variant>
    </vt:vector>
  </HeadingPairs>
  <TitlesOfParts>
    <vt:vector size="11" baseType="lpstr">
      <vt:lpstr>arial</vt:lpstr>
      <vt:lpstr>Symbol</vt:lpstr>
      <vt:lpstr>Times New Roman</vt:lpstr>
      <vt:lpstr>Tw Cen MT</vt:lpstr>
      <vt:lpstr>Tw Cen MT Condensed</vt:lpstr>
      <vt:lpstr>Wingdings 3</vt:lpstr>
      <vt:lpstr>İntegral</vt:lpstr>
      <vt:lpstr>       IĞDIR ÜNİVERSİTESİ TBMYO EL SANATLARI BÖLÜMÜ </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IĞDIR ÜNİVERSİTESİ TBMYO EL SANATLARI BÖLÜMÜ</dc:title>
  <dc:creator>halim</dc:creator>
  <cp:lastModifiedBy>halim majesteleri</cp:lastModifiedBy>
  <cp:revision>5</cp:revision>
  <dcterms:created xsi:type="dcterms:W3CDTF">2022-05-18T12:42:57Z</dcterms:created>
  <dcterms:modified xsi:type="dcterms:W3CDTF">2024-11-19T17:23:39Z</dcterms:modified>
</cp:coreProperties>
</file>